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1" r:id="rId3"/>
    <p:sldId id="260" r:id="rId4"/>
    <p:sldId id="259" r:id="rId5"/>
    <p:sldId id="262" r:id="rId6"/>
    <p:sldId id="277" r:id="rId7"/>
    <p:sldId id="258" r:id="rId8"/>
    <p:sldId id="263" r:id="rId9"/>
    <p:sldId id="264" r:id="rId10"/>
    <p:sldId id="266" r:id="rId11"/>
    <p:sldId id="274" r:id="rId12"/>
    <p:sldId id="265" r:id="rId13"/>
    <p:sldId id="267" r:id="rId14"/>
    <p:sldId id="268" r:id="rId15"/>
    <p:sldId id="269" r:id="rId16"/>
    <p:sldId id="275" r:id="rId17"/>
    <p:sldId id="276" r:id="rId18"/>
    <p:sldId id="271" r:id="rId19"/>
    <p:sldId id="278" r:id="rId20"/>
    <p:sldId id="270" r:id="rId21"/>
    <p:sldId id="273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9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15/11/15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sa/3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Box 20"/>
          <p:cNvSpPr txBox="1">
            <a:spLocks noChangeArrowheads="1"/>
          </p:cNvSpPr>
          <p:nvPr userDrawn="1"/>
        </p:nvSpPr>
        <p:spPr bwMode="auto">
          <a:xfrm>
            <a:off x="1046163" y="6092834"/>
            <a:ext cx="685315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© Paul Fremantle 2015.  Licensed under the Creative Commons 4.0 BY-SA (Attribution-</a:t>
            </a:r>
            <a:r>
              <a:rPr lang="en-US" sz="1000" dirty="0" err="1" smtClean="0">
                <a:latin typeface="Montserrat"/>
              </a:rPr>
              <a:t>Sharealike</a:t>
            </a:r>
            <a:r>
              <a:rPr lang="en-US" sz="1000" dirty="0" smtClean="0">
                <a:latin typeface="Montserrat"/>
              </a:rPr>
              <a:t>) license.</a:t>
            </a:r>
          </a:p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See </a:t>
            </a:r>
            <a:r>
              <a:rPr lang="en-US" sz="1000" dirty="0" smtClean="0">
                <a:latin typeface="Montserrat"/>
                <a:hlinkClick r:id="rId13"/>
              </a:rPr>
              <a:t>http://creativecommons.org/licenses/by-sa/4.0/</a:t>
            </a:r>
            <a:r>
              <a:rPr lang="en-US" sz="1000" dirty="0" smtClean="0">
                <a:latin typeface="Montserrat"/>
              </a:rPr>
              <a:t> </a:t>
            </a:r>
          </a:p>
          <a:p>
            <a:pPr algn="l" eaLnBrk="1" hangingPunct="1">
              <a:defRPr/>
            </a:pPr>
            <a:endParaRPr lang="en-US" sz="1000" dirty="0" smtClean="0">
              <a:latin typeface="Montserrat"/>
            </a:endParaRPr>
          </a:p>
        </p:txBody>
      </p:sp>
      <p:pic>
        <p:nvPicPr>
          <p:cNvPr id="24" name="Picture 2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0764" y="6254746"/>
            <a:ext cx="725399" cy="258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hyperlink" Target="http://martinfowler.com/bliki/BlueGreenDeployment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Containers and 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the evolution of </a:t>
            </a:r>
            <a:r>
              <a:rPr lang="en-US" dirty="0" err="1" smtClean="0">
                <a:ea typeface="ヒラギノ角ゴ ProN W3" charset="0"/>
                <a:cs typeface="ヒラギノ角ゴ ProN W3" charset="0"/>
              </a:rPr>
              <a:t>PaaS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Nov 2015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libcontainer</a:t>
            </a:r>
            <a:r>
              <a:rPr lang="en-US" dirty="0" smtClean="0"/>
              <a:t> and the Open Container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 </a:t>
            </a:r>
            <a:r>
              <a:rPr lang="en-US" sz="2800" dirty="0" err="1" smtClean="0"/>
              <a:t>standardised</a:t>
            </a:r>
            <a:r>
              <a:rPr lang="en-US" sz="2800" dirty="0" smtClean="0"/>
              <a:t> interface into the container layer</a:t>
            </a:r>
          </a:p>
          <a:p>
            <a:pPr lvl="1"/>
            <a:r>
              <a:rPr lang="en-US" sz="2400" dirty="0" smtClean="0"/>
              <a:t>Part of </a:t>
            </a:r>
            <a:r>
              <a:rPr lang="en-US" sz="2400" dirty="0" err="1" smtClean="0"/>
              <a:t>runC</a:t>
            </a:r>
            <a:r>
              <a:rPr lang="en-US" sz="2400" dirty="0" smtClean="0"/>
              <a:t> the open runtime from </a:t>
            </a:r>
            <a:r>
              <a:rPr lang="en-US" sz="2400" dirty="0" err="1" smtClean="0"/>
              <a:t>Docker</a:t>
            </a:r>
            <a:endParaRPr lang="en-US" sz="2400" dirty="0" smtClean="0"/>
          </a:p>
          <a:p>
            <a:pPr lvl="1"/>
            <a:r>
              <a:rPr lang="en-US" sz="2400" dirty="0" smtClean="0"/>
              <a:t>A key basis of the Open Container Foundation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3753970"/>
            <a:ext cx="71374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721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Native Computing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new definition of “Cloud Native”</a:t>
            </a:r>
          </a:p>
          <a:p>
            <a:pPr lvl="1"/>
            <a:r>
              <a:rPr lang="en-US" dirty="0" smtClean="0"/>
              <a:t>Container Packaged</a:t>
            </a:r>
          </a:p>
          <a:p>
            <a:pPr lvl="1"/>
            <a:r>
              <a:rPr lang="en-US" dirty="0" smtClean="0"/>
              <a:t>Dynamically Managed</a:t>
            </a:r>
          </a:p>
          <a:p>
            <a:pPr lvl="1"/>
            <a:r>
              <a:rPr lang="en-US" dirty="0" smtClean="0"/>
              <a:t>Micro-Service oriented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25" y="3810203"/>
            <a:ext cx="6506689" cy="279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86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on top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Docker</a:t>
            </a:r>
            <a:r>
              <a:rPr lang="en-US" dirty="0" smtClean="0"/>
              <a:t> adds several things to LXC and containerization:</a:t>
            </a:r>
          </a:p>
          <a:p>
            <a:pPr lvl="1"/>
            <a:r>
              <a:rPr lang="en-US" dirty="0" smtClean="0"/>
              <a:t>Copy on write </a:t>
            </a:r>
            <a:r>
              <a:rPr lang="en-US" dirty="0" err="1" smtClean="0"/>
              <a:t>filesystem</a:t>
            </a:r>
            <a:endParaRPr lang="en-US" dirty="0" smtClean="0"/>
          </a:p>
          <a:p>
            <a:pPr lvl="2"/>
            <a:r>
              <a:rPr lang="en-US" dirty="0" smtClean="0"/>
              <a:t>Layered images and the ability to extend machines easily</a:t>
            </a:r>
          </a:p>
          <a:p>
            <a:pPr lvl="1"/>
            <a:r>
              <a:rPr lang="en-US" dirty="0" smtClean="0"/>
              <a:t>Simple textual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Portable deployment across machines</a:t>
            </a:r>
          </a:p>
          <a:p>
            <a:pPr lvl="2"/>
            <a:r>
              <a:rPr lang="en-US" dirty="0" smtClean="0"/>
              <a:t>Creating an ecosystem of images</a:t>
            </a:r>
          </a:p>
          <a:p>
            <a:pPr lvl="1"/>
            <a:r>
              <a:rPr lang="en-US" dirty="0" smtClean="0"/>
              <a:t>Application centric</a:t>
            </a:r>
          </a:p>
          <a:p>
            <a:pPr lvl="2"/>
            <a:r>
              <a:rPr lang="en-US" dirty="0" smtClean="0"/>
              <a:t>Each VM is a process (roughly speaking)</a:t>
            </a:r>
          </a:p>
          <a:p>
            <a:pPr lvl="1"/>
            <a:r>
              <a:rPr lang="en-US" dirty="0" smtClean="0"/>
              <a:t>Plus others (auto-build,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675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i="1" dirty="0" smtClean="0"/>
              <a:t>ecosystem </a:t>
            </a:r>
            <a:r>
              <a:rPr lang="en-US" dirty="0" smtClean="0"/>
              <a:t>has created a </a:t>
            </a:r>
            <a:r>
              <a:rPr lang="en-US" i="1" dirty="0" smtClean="0"/>
              <a:t> network effect</a:t>
            </a:r>
            <a:endParaRPr lang="en-US" dirty="0"/>
          </a:p>
          <a:p>
            <a:r>
              <a:rPr lang="en-US" dirty="0" smtClean="0"/>
              <a:t>Metcalfe’s Law states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value of a telecommunications network is proportional to the square of the number of connected users of the system </a:t>
            </a:r>
          </a:p>
          <a:p>
            <a:r>
              <a:rPr lang="en-US" dirty="0" smtClean="0"/>
              <a:t>There is surely a corollary for ecosystems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681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 smtClean="0"/>
              <a:t>Docker</a:t>
            </a:r>
            <a:r>
              <a:rPr lang="en-US" dirty="0" smtClean="0"/>
              <a:t> work?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47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31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simple </a:t>
            </a:r>
            <a:r>
              <a:rPr lang="en-US" dirty="0" err="1" smtClean="0"/>
              <a:t>Docker</a:t>
            </a:r>
            <a:r>
              <a:rPr lang="en-US" dirty="0" smtClean="0"/>
              <a:t>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docker.io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pull </a:t>
            </a:r>
            <a:r>
              <a:rPr lang="en-US" dirty="0" err="1" smtClean="0"/>
              <a:t>ubuntu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run –t –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ubuntu</a:t>
            </a:r>
            <a:r>
              <a:rPr lang="en-US" dirty="0" smtClean="0"/>
              <a:t> /bin/bash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commit </a:t>
            </a:r>
            <a:r>
              <a:rPr lang="en-US" dirty="0" err="1" smtClean="0"/>
              <a:t>funky_freo</a:t>
            </a:r>
            <a:r>
              <a:rPr lang="en-US" dirty="0" smtClean="0"/>
              <a:t> image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push image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772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Kittens </a:t>
            </a:r>
            <a:r>
              <a:rPr lang="en-US" sz="3200" dirty="0" err="1"/>
              <a:t>vs</a:t>
            </a:r>
            <a:r>
              <a:rPr lang="en-US" sz="3200" dirty="0"/>
              <a:t> Cattle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(An unpleasant but effective analogy)</a:t>
            </a:r>
            <a:br>
              <a:rPr lang="en-US" sz="3200" dirty="0" smtClean="0"/>
            </a:b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718" y="1843364"/>
            <a:ext cx="4850952" cy="2728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879" y="1843364"/>
            <a:ext cx="3512634" cy="351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264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Green Deployment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36" y="1242066"/>
            <a:ext cx="8420264" cy="5363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http://martinfowler.com/bliki/</a:t>
            </a:r>
            <a:r>
              <a:rPr lang="en-US" dirty="0" smtClean="0">
                <a:hlinkClick r:id="rId3"/>
              </a:rPr>
              <a:t>BlueGreenDeployment.html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030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Challenges with </a:t>
            </a:r>
            <a:r>
              <a:rPr lang="en-US" dirty="0" err="1" smtClean="0"/>
              <a:t>Docker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Networking</a:t>
            </a:r>
          </a:p>
          <a:p>
            <a:pPr lvl="1"/>
            <a:r>
              <a:rPr lang="en-US" dirty="0" smtClean="0"/>
              <a:t>It is very complex to connect different containers, even on a single machine</a:t>
            </a:r>
          </a:p>
          <a:p>
            <a:pPr lvl="2"/>
            <a:r>
              <a:rPr lang="en-US" dirty="0" smtClean="0"/>
              <a:t>Weave Networks</a:t>
            </a:r>
          </a:p>
          <a:p>
            <a:pPr lvl="2"/>
            <a:r>
              <a:rPr lang="en-US" dirty="0" err="1" smtClean="0"/>
              <a:t>SocketPlane</a:t>
            </a:r>
            <a:r>
              <a:rPr lang="en-US" dirty="0" smtClean="0"/>
              <a:t> (bought by </a:t>
            </a:r>
            <a:r>
              <a:rPr lang="en-US" dirty="0" err="1" smtClean="0"/>
              <a:t>Docker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Cluster</a:t>
            </a:r>
            <a:r>
              <a:rPr lang="en-US" dirty="0" smtClean="0"/>
              <a:t>ing</a:t>
            </a:r>
          </a:p>
          <a:p>
            <a:pPr lvl="1"/>
            <a:r>
              <a:rPr lang="en-US" dirty="0" err="1" smtClean="0"/>
              <a:t>Docker</a:t>
            </a:r>
            <a:r>
              <a:rPr lang="en-US" dirty="0" smtClean="0"/>
              <a:t> Swarm</a:t>
            </a:r>
          </a:p>
          <a:p>
            <a:pPr lvl="1"/>
            <a:r>
              <a:rPr lang="en-US" dirty="0" smtClean="0"/>
              <a:t>Google </a:t>
            </a:r>
            <a:r>
              <a:rPr lang="en-US" dirty="0" err="1" smtClean="0"/>
              <a:t>Kubernetes</a:t>
            </a:r>
            <a:endParaRPr lang="en-US" dirty="0" smtClean="0"/>
          </a:p>
          <a:p>
            <a:pPr lvl="1"/>
            <a:r>
              <a:rPr lang="en-US" dirty="0" err="1" smtClean="0"/>
              <a:t>CoreOS</a:t>
            </a:r>
            <a:endParaRPr lang="en-US" dirty="0" smtClean="0"/>
          </a:p>
          <a:p>
            <a:pPr lvl="1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  <a:p>
            <a:r>
              <a:rPr lang="en-US" dirty="0" smtClean="0"/>
              <a:t>Lack of mutable file system</a:t>
            </a:r>
          </a:p>
          <a:p>
            <a:pPr lvl="1"/>
            <a:r>
              <a:rPr lang="en-US" dirty="0" err="1" smtClean="0"/>
              <a:t>Flocker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87181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Kubernetes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3625398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Open Source cluster management of containers</a:t>
            </a:r>
          </a:p>
          <a:p>
            <a:r>
              <a:rPr lang="en-US" sz="2400" dirty="0" smtClean="0"/>
              <a:t>From Google, but separate from the Borg project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665" y="274637"/>
            <a:ext cx="4520249" cy="550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270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</a:p>
          <a:p>
            <a:r>
              <a:rPr lang="en-US" dirty="0" smtClean="0"/>
              <a:t>History and Approach</a:t>
            </a:r>
          </a:p>
          <a:p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in a container model</a:t>
            </a:r>
            <a:endParaRPr lang="en-US" dirty="0"/>
          </a:p>
          <a:p>
            <a:r>
              <a:rPr lang="en-US" dirty="0" smtClean="0"/>
              <a:t>Futures</a:t>
            </a:r>
          </a:p>
        </p:txBody>
      </p:sp>
    </p:spTree>
    <p:extLst>
      <p:ext uri="{BB962C8B-B14F-4D97-AF65-F5344CB8AC3E}">
        <p14:creationId xmlns:p14="http://schemas.microsoft.com/office/powerpoint/2010/main" val="3620502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274" y="1417638"/>
            <a:ext cx="5911725" cy="443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469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and the Container model</a:t>
            </a:r>
          </a:p>
          <a:p>
            <a:pPr lvl="1"/>
            <a:r>
              <a:rPr lang="en-US" dirty="0" smtClean="0"/>
              <a:t>Lightweight virtualization and repeatability</a:t>
            </a:r>
          </a:p>
          <a:p>
            <a:pPr lvl="1"/>
            <a:r>
              <a:rPr lang="en-US" dirty="0" smtClean="0"/>
              <a:t>Blue Green deployment</a:t>
            </a:r>
          </a:p>
          <a:p>
            <a:pPr lvl="1"/>
            <a:r>
              <a:rPr lang="en-US" dirty="0" smtClean="0"/>
              <a:t>“Warehouse Scale” computing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996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Sharing of resources</a:t>
            </a:r>
            <a:br>
              <a:rPr lang="en-US" dirty="0" smtClean="0"/>
            </a:br>
            <a:r>
              <a:rPr lang="en-US" dirty="0" err="1" smtClean="0"/>
              <a:t>vs</a:t>
            </a:r>
            <a:r>
              <a:rPr lang="en-US" dirty="0" smtClean="0"/>
              <a:t> Isolation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210235" y="1583765"/>
            <a:ext cx="0" cy="42582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43107" y="5841999"/>
            <a:ext cx="689983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69777" y="3180700"/>
            <a:ext cx="158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More isolation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Better resource </a:t>
            </a:r>
            <a:r>
              <a:rPr lang="en-US" b="1" dirty="0" err="1" smtClean="0"/>
              <a:t>utilisation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data </a:t>
            </a:r>
            <a:r>
              <a:rPr lang="en-US" dirty="0" err="1" smtClean="0"/>
              <a:t>centre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HW/</a:t>
            </a:r>
            <a:br>
              <a:rPr lang="en-US" dirty="0" smtClean="0"/>
            </a:br>
            <a:r>
              <a:rPr lang="en-US" dirty="0" smtClean="0"/>
              <a:t>Shared </a:t>
            </a:r>
            <a:r>
              <a:rPr lang="en-US" dirty="0" err="1" smtClean="0"/>
              <a:t>Datacentre</a:t>
            </a:r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Virtual </a:t>
            </a:r>
            <a:br>
              <a:rPr lang="en-US" dirty="0" smtClean="0"/>
            </a:br>
            <a:r>
              <a:rPr lang="en-US" dirty="0" smtClean="0"/>
              <a:t>Machines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 OS</a:t>
            </a:r>
            <a:br>
              <a:rPr lang="en-US" dirty="0" smtClean="0"/>
            </a:br>
            <a:r>
              <a:rPr lang="en-US" dirty="0" smtClean="0"/>
              <a:t>Separate processes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</a:t>
            </a:r>
          </a:p>
          <a:p>
            <a:r>
              <a:rPr lang="en-US" dirty="0" smtClean="0"/>
              <a:t>Process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91718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Lightweight Virtualization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zSystems</a:t>
            </a:r>
            <a:r>
              <a:rPr lang="en-US" dirty="0" smtClean="0"/>
              <a:t> Virtual Servers from late 1990s</a:t>
            </a:r>
          </a:p>
          <a:p>
            <a:pPr lvl="1"/>
            <a:r>
              <a:rPr lang="en-US" sz="2000" dirty="0" smtClean="0"/>
              <a:t>(the </a:t>
            </a:r>
            <a:r>
              <a:rPr lang="en-US" sz="2000" dirty="0" smtClean="0"/>
              <a:t>mainframe </a:t>
            </a:r>
            <a:r>
              <a:rPr lang="en-US" sz="2000" dirty="0" smtClean="0"/>
              <a:t>really </a:t>
            </a:r>
            <a:r>
              <a:rPr lang="en-US" sz="2000" dirty="0" smtClean="0"/>
              <a:t>did do everything </a:t>
            </a:r>
            <a:r>
              <a:rPr lang="en-US" sz="2000" dirty="0" smtClean="0"/>
              <a:t>first)</a:t>
            </a:r>
          </a:p>
          <a:p>
            <a:r>
              <a:rPr lang="en-US" dirty="0" smtClean="0"/>
              <a:t>Solaris Containers</a:t>
            </a:r>
          </a:p>
          <a:p>
            <a:r>
              <a:rPr lang="en-US" dirty="0" smtClean="0"/>
              <a:t>AIX Workload Partitions</a:t>
            </a:r>
          </a:p>
          <a:p>
            <a:r>
              <a:rPr lang="en-US" dirty="0" smtClean="0"/>
              <a:t>FreeBSD Jail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658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Container?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lightweight virtual server</a:t>
            </a:r>
          </a:p>
          <a:p>
            <a:pPr lvl="1"/>
            <a:r>
              <a:rPr lang="en-US" dirty="0" smtClean="0"/>
              <a:t>Running within an Operating System</a:t>
            </a:r>
          </a:p>
          <a:p>
            <a:pPr lvl="1"/>
            <a:r>
              <a:rPr lang="en-US" dirty="0" smtClean="0"/>
              <a:t>Providing various levels of isolation and control</a:t>
            </a:r>
          </a:p>
          <a:p>
            <a:pPr lvl="1"/>
            <a:r>
              <a:rPr lang="en-US" dirty="0" smtClean="0"/>
              <a:t>E.g. Disk isolation and control</a:t>
            </a:r>
          </a:p>
          <a:p>
            <a:pPr lvl="1"/>
            <a:r>
              <a:rPr lang="en-US" dirty="0" smtClean="0"/>
              <a:t>Network isolation</a:t>
            </a:r>
          </a:p>
          <a:p>
            <a:pPr lvl="1"/>
            <a:r>
              <a:rPr lang="en-US" dirty="0" smtClean="0"/>
              <a:t>CPU and memory controls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79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at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Every </a:t>
            </a:r>
            <a:r>
              <a:rPr lang="en-US" sz="2800" dirty="0" err="1" smtClean="0"/>
              <a:t>GMail</a:t>
            </a:r>
            <a:r>
              <a:rPr lang="en-US" sz="2800" dirty="0" smtClean="0"/>
              <a:t> session is a container</a:t>
            </a:r>
          </a:p>
          <a:p>
            <a:pPr lvl="1"/>
            <a:r>
              <a:rPr lang="en-US" sz="2400" dirty="0" smtClean="0"/>
              <a:t>Try doing an export and then searching your email </a:t>
            </a:r>
            <a:r>
              <a:rPr lang="en-US" sz="2400" dirty="0" smtClean="0">
                <a:sym typeface="Wingdings"/>
              </a:rPr>
              <a:t></a:t>
            </a:r>
          </a:p>
          <a:p>
            <a:r>
              <a:rPr lang="en-US" sz="2800" dirty="0" smtClean="0"/>
              <a:t>“Everything runs in a container”</a:t>
            </a:r>
          </a:p>
          <a:p>
            <a:r>
              <a:rPr lang="en-US" sz="2800" b="1" dirty="0" smtClean="0"/>
              <a:t>2 billion</a:t>
            </a:r>
            <a:r>
              <a:rPr lang="en-US" sz="2800" dirty="0" smtClean="0"/>
              <a:t> containers launched a week</a:t>
            </a:r>
          </a:p>
          <a:p>
            <a:r>
              <a:rPr lang="en-US" sz="2800" dirty="0" smtClean="0"/>
              <a:t>Borg</a:t>
            </a:r>
          </a:p>
          <a:p>
            <a:pPr lvl="1"/>
            <a:r>
              <a:rPr lang="en-US" sz="2400" b="1" dirty="0" smtClean="0"/>
              <a:t>Any</a:t>
            </a:r>
            <a:r>
              <a:rPr lang="en-US" sz="2400" dirty="0" smtClean="0"/>
              <a:t> </a:t>
            </a:r>
            <a:r>
              <a:rPr lang="en-US" sz="2400" dirty="0"/>
              <a:t>G</a:t>
            </a:r>
            <a:r>
              <a:rPr lang="en-US" sz="2400" dirty="0" smtClean="0"/>
              <a:t>oogle developer can instantiate their code in </a:t>
            </a:r>
            <a:r>
              <a:rPr lang="en-US" sz="2400" b="1" dirty="0" smtClean="0"/>
              <a:t>10,000 instances </a:t>
            </a:r>
            <a:r>
              <a:rPr lang="en-US" sz="2400" dirty="0" smtClean="0"/>
              <a:t>any time they want</a:t>
            </a:r>
          </a:p>
          <a:p>
            <a:pPr lvl="1"/>
            <a:r>
              <a:rPr lang="en-US" sz="2400" dirty="0" smtClean="0"/>
              <a:t>Takes about 5 minutes to start that many</a:t>
            </a:r>
          </a:p>
          <a:p>
            <a:pPr lvl="1"/>
            <a:r>
              <a:rPr lang="en-US" sz="2400" dirty="0" smtClean="0"/>
              <a:t>Never exactly 10,000 because of failures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58362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 Containers (LXC)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Virtualization inside the Linux Operating System</a:t>
            </a:r>
          </a:p>
          <a:p>
            <a:pPr lvl="1"/>
            <a:r>
              <a:rPr lang="en-US" dirty="0" smtClean="0"/>
              <a:t>Not the only Linux option,</a:t>
            </a:r>
            <a:r>
              <a:rPr lang="en-US" dirty="0"/>
              <a:t> </a:t>
            </a:r>
            <a:r>
              <a:rPr lang="en-US" dirty="0" smtClean="0"/>
              <a:t>but the most popular</a:t>
            </a:r>
          </a:p>
          <a:p>
            <a:r>
              <a:rPr lang="en-US" dirty="0" smtClean="0"/>
              <a:t>Allows virtualization including CPU, memory, disk</a:t>
            </a:r>
          </a:p>
          <a:p>
            <a:r>
              <a:rPr lang="en-US" dirty="0" smtClean="0"/>
              <a:t>Simple and effective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7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sample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lxc</a:t>
            </a:r>
            <a:endParaRPr lang="en-US" dirty="0" smtClean="0"/>
          </a:p>
          <a:p>
            <a:r>
              <a:rPr lang="en-US" dirty="0" err="1"/>
              <a:t>lxc</a:t>
            </a:r>
            <a:r>
              <a:rPr lang="en-US" dirty="0"/>
              <a:t>-create -t </a:t>
            </a:r>
            <a:r>
              <a:rPr lang="en-US" dirty="0" err="1"/>
              <a:t>ubuntu</a:t>
            </a:r>
            <a:r>
              <a:rPr lang="en-US" dirty="0"/>
              <a:t> -n cn-</a:t>
            </a:r>
            <a:r>
              <a:rPr lang="en-US" dirty="0" smtClean="0"/>
              <a:t>01</a:t>
            </a:r>
          </a:p>
          <a:p>
            <a:r>
              <a:rPr lang="en-US" dirty="0" err="1"/>
              <a:t>lxc</a:t>
            </a:r>
            <a:r>
              <a:rPr lang="en-US" dirty="0"/>
              <a:t>-start </a:t>
            </a:r>
            <a:r>
              <a:rPr lang="en-US" dirty="0" smtClean="0"/>
              <a:t>–n cn-01</a:t>
            </a:r>
          </a:p>
          <a:p>
            <a:r>
              <a:rPr lang="en-US" dirty="0" err="1" smtClean="0"/>
              <a:t>lxc</a:t>
            </a:r>
            <a:r>
              <a:rPr lang="en-US" dirty="0" smtClean="0"/>
              <a:t>-console –n cn-01</a:t>
            </a:r>
          </a:p>
          <a:p>
            <a:r>
              <a:rPr lang="en-US" dirty="0" err="1" smtClean="0"/>
              <a:t>lxc</a:t>
            </a:r>
            <a:r>
              <a:rPr lang="en-US" dirty="0" smtClean="0"/>
              <a:t>-freeze –n cn-01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687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Control of resources by process:</a:t>
            </a:r>
          </a:p>
          <a:p>
            <a:pPr lvl="1"/>
            <a:r>
              <a:rPr lang="en-US" dirty="0" err="1"/>
              <a:t>blkio</a:t>
            </a:r>
            <a:r>
              <a:rPr lang="en-US" dirty="0"/>
              <a:t> — this subsystem sets limits </a:t>
            </a:r>
            <a:r>
              <a:rPr lang="en-US" dirty="0" smtClean="0"/>
              <a:t>block </a:t>
            </a:r>
            <a:r>
              <a:rPr lang="en-US" dirty="0"/>
              <a:t>devices such as physical drives </a:t>
            </a:r>
            <a:endParaRPr lang="en-US" dirty="0" smtClean="0"/>
          </a:p>
          <a:p>
            <a:pPr lvl="1"/>
            <a:r>
              <a:rPr lang="en-US" dirty="0" err="1"/>
              <a:t>c</a:t>
            </a:r>
            <a:r>
              <a:rPr lang="en-US" dirty="0" err="1" smtClean="0"/>
              <a:t>pu</a:t>
            </a:r>
            <a:r>
              <a:rPr lang="en-US" dirty="0" smtClean="0"/>
              <a:t> - access </a:t>
            </a:r>
            <a:r>
              <a:rPr lang="en-US" dirty="0"/>
              <a:t>to the CPU.</a:t>
            </a:r>
          </a:p>
          <a:p>
            <a:pPr lvl="1"/>
            <a:r>
              <a:rPr lang="en-US" dirty="0" err="1"/>
              <a:t>cpuacct</a:t>
            </a:r>
            <a:r>
              <a:rPr lang="en-US" dirty="0"/>
              <a:t> — this </a:t>
            </a:r>
            <a:r>
              <a:rPr lang="en-US" dirty="0" smtClean="0"/>
              <a:t>reports on CPU usage</a:t>
            </a:r>
            <a:endParaRPr lang="en-US" dirty="0"/>
          </a:p>
          <a:p>
            <a:pPr lvl="1"/>
            <a:r>
              <a:rPr lang="en-US" dirty="0" err="1"/>
              <a:t>cpuset</a:t>
            </a:r>
            <a:r>
              <a:rPr lang="en-US" dirty="0"/>
              <a:t> — this </a:t>
            </a:r>
            <a:r>
              <a:rPr lang="en-US" dirty="0" smtClean="0"/>
              <a:t>controls usage by CPUs in a multicore</a:t>
            </a:r>
            <a:endParaRPr lang="en-US" dirty="0"/>
          </a:p>
          <a:p>
            <a:pPr lvl="1"/>
            <a:r>
              <a:rPr lang="en-US" dirty="0"/>
              <a:t>devices — this </a:t>
            </a:r>
            <a:r>
              <a:rPr lang="en-US" dirty="0" smtClean="0"/>
              <a:t>denies or grants access to devices</a:t>
            </a:r>
            <a:endParaRPr lang="en-US" dirty="0"/>
          </a:p>
          <a:p>
            <a:pPr lvl="1"/>
            <a:r>
              <a:rPr lang="en-US" dirty="0"/>
              <a:t>freezer — </a:t>
            </a:r>
            <a:r>
              <a:rPr lang="en-US" dirty="0" smtClean="0"/>
              <a:t>suspends and resumes tasks</a:t>
            </a:r>
            <a:endParaRPr lang="en-US" dirty="0"/>
          </a:p>
          <a:p>
            <a:pPr lvl="1"/>
            <a:r>
              <a:rPr lang="en-US" dirty="0"/>
              <a:t>memory — </a:t>
            </a:r>
            <a:r>
              <a:rPr lang="en-US" dirty="0" smtClean="0"/>
              <a:t>controls and reports on memory usage</a:t>
            </a:r>
            <a:endParaRPr lang="en-US" dirty="0"/>
          </a:p>
          <a:p>
            <a:pPr lvl="1"/>
            <a:r>
              <a:rPr lang="en-US" dirty="0" err="1"/>
              <a:t>net_cls</a:t>
            </a:r>
            <a:r>
              <a:rPr lang="en-US" dirty="0"/>
              <a:t> — </a:t>
            </a:r>
            <a:r>
              <a:rPr lang="en-US" dirty="0" smtClean="0"/>
              <a:t>tags network packets with ids for control</a:t>
            </a:r>
            <a:endParaRPr lang="en-US" dirty="0"/>
          </a:p>
          <a:p>
            <a:pPr lvl="1"/>
            <a:r>
              <a:rPr lang="en-US" dirty="0" err="1"/>
              <a:t>net_prio</a:t>
            </a:r>
            <a:r>
              <a:rPr lang="en-US" dirty="0"/>
              <a:t> </a:t>
            </a:r>
            <a:r>
              <a:rPr lang="en-US" dirty="0" smtClean="0"/>
              <a:t>— priority </a:t>
            </a:r>
            <a:r>
              <a:rPr lang="en-US" dirty="0"/>
              <a:t>of network traffic </a:t>
            </a:r>
            <a:r>
              <a:rPr lang="en-US" dirty="0" smtClean="0"/>
              <a:t>per interface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ns — the namespace subsystem.</a:t>
            </a:r>
          </a:p>
        </p:txBody>
      </p:sp>
    </p:spTree>
    <p:extLst>
      <p:ext uri="{BB962C8B-B14F-4D97-AF65-F5344CB8AC3E}">
        <p14:creationId xmlns:p14="http://schemas.microsoft.com/office/powerpoint/2010/main" val="4007284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4310</TotalTime>
  <Words>609</Words>
  <Application>Microsoft Macintosh PowerPoint</Application>
  <PresentationFormat>On-screen Show (4:3)</PresentationFormat>
  <Paragraphs>123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Cloud Computing and Big Data  Containers and  the evolution of PaaS</vt:lpstr>
      <vt:lpstr>Contents</vt:lpstr>
      <vt:lpstr>Sharing of resources vs Isolation</vt:lpstr>
      <vt:lpstr>Lightweight Virtualization history</vt:lpstr>
      <vt:lpstr>What is a Container? </vt:lpstr>
      <vt:lpstr>Containers at Google</vt:lpstr>
      <vt:lpstr>Linux Containers (LXC)</vt:lpstr>
      <vt:lpstr>A sample of LXC</vt:lpstr>
      <vt:lpstr>cgroups</vt:lpstr>
      <vt:lpstr>libcontainer and the Open Container Foundation</vt:lpstr>
      <vt:lpstr>Cloud Native Computing Foundation</vt:lpstr>
      <vt:lpstr>Docker on top of LXC</vt:lpstr>
      <vt:lpstr>Why Docker?</vt:lpstr>
      <vt:lpstr>How does Docker work?</vt:lpstr>
      <vt:lpstr>Some simple Docker commands</vt:lpstr>
      <vt:lpstr>Kittens vs Cattle (An unpleasant but effective analogy) </vt:lpstr>
      <vt:lpstr>Blue Green Deployment</vt:lpstr>
      <vt:lpstr>Challenges with Docker and Solutions</vt:lpstr>
      <vt:lpstr>Kubernetes</vt:lpstr>
      <vt:lpstr>Docker ecosystem</vt:lpstr>
      <vt:lpstr>Summary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315</cp:revision>
  <dcterms:created xsi:type="dcterms:W3CDTF">2012-03-07T10:41:54Z</dcterms:created>
  <dcterms:modified xsi:type="dcterms:W3CDTF">2015-11-15T11:04:51Z</dcterms:modified>
</cp:coreProperties>
</file>

<file path=docProps/thumbnail.jpeg>
</file>